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4"/>
  </p:sldMasterIdLst>
  <p:notesMasterIdLst>
    <p:notesMasterId r:id="rId11"/>
  </p:notesMasterIdLst>
  <p:handoutMasterIdLst>
    <p:handoutMasterId r:id="rId12"/>
  </p:handoutMasterIdLst>
  <p:sldIdLst>
    <p:sldId id="833" r:id="rId5"/>
    <p:sldId id="837" r:id="rId6"/>
    <p:sldId id="840" r:id="rId7"/>
    <p:sldId id="772" r:id="rId8"/>
    <p:sldId id="842" r:id="rId9"/>
    <p:sldId id="841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7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Straškrábová, ZŠ Lednice" userId="e65a351e-457e-48b7-8830-f4995c67ac9b" providerId="ADAL" clId="{B8DD8E1F-79DB-4641-B1D0-0B10947E0B8F}"/>
    <pc:docChg chg="modSld">
      <pc:chgData name="Jana Straškrábová, ZŠ Lednice" userId="e65a351e-457e-48b7-8830-f4995c67ac9b" providerId="ADAL" clId="{B8DD8E1F-79DB-4641-B1D0-0B10947E0B8F}" dt="2023-12-19T20:42:53.948" v="2" actId="20577"/>
      <pc:docMkLst>
        <pc:docMk/>
      </pc:docMkLst>
      <pc:sldChg chg="modSp mod">
        <pc:chgData name="Jana Straškrábová, ZŠ Lednice" userId="e65a351e-457e-48b7-8830-f4995c67ac9b" providerId="ADAL" clId="{B8DD8E1F-79DB-4641-B1D0-0B10947E0B8F}" dt="2023-12-19T20:42:53.948" v="2" actId="20577"/>
        <pc:sldMkLst>
          <pc:docMk/>
          <pc:sldMk cId="120585955" sldId="837"/>
        </pc:sldMkLst>
        <pc:spChg chg="mod">
          <ac:chgData name="Jana Straškrábová, ZŠ Lednice" userId="e65a351e-457e-48b7-8830-f4995c67ac9b" providerId="ADAL" clId="{B8DD8E1F-79DB-4641-B1D0-0B10947E0B8F}" dt="2023-12-19T20:42:53.948" v="2" actId="20577"/>
          <ac:spMkLst>
            <pc:docMk/>
            <pc:sldMk cId="120585955" sldId="837"/>
            <ac:spMk id="3" creationId="{5FFC8B5B-2ACA-215F-AB41-7227EF524A0B}"/>
          </ac:spMkLst>
        </pc:spChg>
      </pc:sldChg>
    </pc:docChg>
  </pc:docChgLst>
  <pc:docChgLst>
    <pc:chgData name="Jana Straškrábová, ZŠ Lednice" userId="e65a351e-457e-48b7-8830-f4995c67ac9b" providerId="ADAL" clId="{57979F5F-E30E-4E51-B6B6-EFEB3B6A27E9}"/>
    <pc:docChg chg="custSel delSld modSld sldOrd">
      <pc:chgData name="Jana Straškrábová, ZŠ Lednice" userId="e65a351e-457e-48b7-8830-f4995c67ac9b" providerId="ADAL" clId="{57979F5F-E30E-4E51-B6B6-EFEB3B6A27E9}" dt="2023-11-09T17:21:33.387" v="1802" actId="20577"/>
      <pc:docMkLst>
        <pc:docMk/>
      </pc:docMkLst>
      <pc:sldChg chg="del">
        <pc:chgData name="Jana Straškrábová, ZŠ Lednice" userId="e65a351e-457e-48b7-8830-f4995c67ac9b" providerId="ADAL" clId="{57979F5F-E30E-4E51-B6B6-EFEB3B6A27E9}" dt="2023-11-09T16:37:06.202" v="1570" actId="47"/>
        <pc:sldMkLst>
          <pc:docMk/>
          <pc:sldMk cId="1336507524" sldId="567"/>
        </pc:sldMkLst>
      </pc:sldChg>
      <pc:sldChg chg="addSp modSp mod ord">
        <pc:chgData name="Jana Straškrábová, ZŠ Lednice" userId="e65a351e-457e-48b7-8830-f4995c67ac9b" providerId="ADAL" clId="{57979F5F-E30E-4E51-B6B6-EFEB3B6A27E9}" dt="2023-11-09T17:14:56.983" v="1750" actId="20577"/>
        <pc:sldMkLst>
          <pc:docMk/>
          <pc:sldMk cId="3590239510" sldId="772"/>
        </pc:sldMkLst>
        <pc:spChg chg="mod">
          <ac:chgData name="Jana Straškrábová, ZŠ Lednice" userId="e65a351e-457e-48b7-8830-f4995c67ac9b" providerId="ADAL" clId="{57979F5F-E30E-4E51-B6B6-EFEB3B6A27E9}" dt="2023-11-09T16:11:18.854" v="248" actId="20577"/>
          <ac:spMkLst>
            <pc:docMk/>
            <pc:sldMk cId="3590239510" sldId="772"/>
            <ac:spMk id="2" creationId="{96D1206D-7407-EECD-0A7E-D65CB429A187}"/>
          </ac:spMkLst>
        </pc:spChg>
        <pc:spChg chg="add mod">
          <ac:chgData name="Jana Straškrábová, ZŠ Lednice" userId="e65a351e-457e-48b7-8830-f4995c67ac9b" providerId="ADAL" clId="{57979F5F-E30E-4E51-B6B6-EFEB3B6A27E9}" dt="2023-11-09T17:14:56.983" v="1750" actId="20577"/>
          <ac:spMkLst>
            <pc:docMk/>
            <pc:sldMk cId="3590239510" sldId="772"/>
            <ac:spMk id="3" creationId="{20245B73-DBC1-F401-3870-C2909A74205A}"/>
          </ac:spMkLst>
        </pc:spChg>
      </pc:sldChg>
      <pc:sldChg chg="addSp delSp modSp mod">
        <pc:chgData name="Jana Straškrábová, ZŠ Lednice" userId="e65a351e-457e-48b7-8830-f4995c67ac9b" providerId="ADAL" clId="{57979F5F-E30E-4E51-B6B6-EFEB3B6A27E9}" dt="2023-11-09T16:37:38.724" v="1576" actId="1076"/>
        <pc:sldMkLst>
          <pc:docMk/>
          <pc:sldMk cId="3132013524" sldId="833"/>
        </pc:sldMkLst>
        <pc:spChg chg="del mod">
          <ac:chgData name="Jana Straškrábová, ZŠ Lednice" userId="e65a351e-457e-48b7-8830-f4995c67ac9b" providerId="ADAL" clId="{57979F5F-E30E-4E51-B6B6-EFEB3B6A27E9}" dt="2023-11-09T16:36:49.537" v="1566" actId="478"/>
          <ac:spMkLst>
            <pc:docMk/>
            <pc:sldMk cId="3132013524" sldId="833"/>
            <ac:spMk id="2" creationId="{15DF8DE4-D22E-B716-91C8-A380E8011AFA}"/>
          </ac:spMkLst>
        </pc:spChg>
        <pc:spChg chg="mod">
          <ac:chgData name="Jana Straškrábová, ZŠ Lednice" userId="e65a351e-457e-48b7-8830-f4995c67ac9b" providerId="ADAL" clId="{57979F5F-E30E-4E51-B6B6-EFEB3B6A27E9}" dt="2023-11-09T15:59:57.043" v="20" actId="20577"/>
          <ac:spMkLst>
            <pc:docMk/>
            <pc:sldMk cId="3132013524" sldId="833"/>
            <ac:spMk id="3" creationId="{5FFC8B5B-2ACA-215F-AB41-7227EF524A0B}"/>
          </ac:spMkLst>
        </pc:spChg>
        <pc:spChg chg="add mod">
          <ac:chgData name="Jana Straškrábová, ZŠ Lednice" userId="e65a351e-457e-48b7-8830-f4995c67ac9b" providerId="ADAL" clId="{57979F5F-E30E-4E51-B6B6-EFEB3B6A27E9}" dt="2023-11-09T16:37:38.724" v="1576" actId="1076"/>
          <ac:spMkLst>
            <pc:docMk/>
            <pc:sldMk cId="3132013524" sldId="833"/>
            <ac:spMk id="6" creationId="{1AC3DA1C-3BB4-A492-4649-57628597FE65}"/>
          </ac:spMkLst>
        </pc:spChg>
      </pc:sldChg>
      <pc:sldChg chg="modSp mod ord">
        <pc:chgData name="Jana Straškrábová, ZŠ Lednice" userId="e65a351e-457e-48b7-8830-f4995c67ac9b" providerId="ADAL" clId="{57979F5F-E30E-4E51-B6B6-EFEB3B6A27E9}" dt="2023-11-09T17:11:18.991" v="1709" actId="207"/>
        <pc:sldMkLst>
          <pc:docMk/>
          <pc:sldMk cId="120585955" sldId="837"/>
        </pc:sldMkLst>
        <pc:spChg chg="mod">
          <ac:chgData name="Jana Straškrábová, ZŠ Lednice" userId="e65a351e-457e-48b7-8830-f4995c67ac9b" providerId="ADAL" clId="{57979F5F-E30E-4E51-B6B6-EFEB3B6A27E9}" dt="2023-11-09T16:00:19.725" v="50" actId="20577"/>
          <ac:spMkLst>
            <pc:docMk/>
            <pc:sldMk cId="120585955" sldId="837"/>
            <ac:spMk id="2" creationId="{15DF8DE4-D22E-B716-91C8-A380E8011AFA}"/>
          </ac:spMkLst>
        </pc:spChg>
        <pc:spChg chg="mod">
          <ac:chgData name="Jana Straškrábová, ZŠ Lednice" userId="e65a351e-457e-48b7-8830-f4995c67ac9b" providerId="ADAL" clId="{57979F5F-E30E-4E51-B6B6-EFEB3B6A27E9}" dt="2023-11-09T17:11:18.991" v="1709" actId="207"/>
          <ac:spMkLst>
            <pc:docMk/>
            <pc:sldMk cId="120585955" sldId="837"/>
            <ac:spMk id="3" creationId="{5FFC8B5B-2ACA-215F-AB41-7227EF524A0B}"/>
          </ac:spMkLst>
        </pc:spChg>
      </pc:sldChg>
      <pc:sldChg chg="modSp mod ord">
        <pc:chgData name="Jana Straškrábová, ZŠ Lednice" userId="e65a351e-457e-48b7-8830-f4995c67ac9b" providerId="ADAL" clId="{57979F5F-E30E-4E51-B6B6-EFEB3B6A27E9}" dt="2023-11-09T17:21:33.387" v="1802" actId="20577"/>
        <pc:sldMkLst>
          <pc:docMk/>
          <pc:sldMk cId="3702564403" sldId="840"/>
        </pc:sldMkLst>
        <pc:spChg chg="mod">
          <ac:chgData name="Jana Straškrábová, ZŠ Lednice" userId="e65a351e-457e-48b7-8830-f4995c67ac9b" providerId="ADAL" clId="{57979F5F-E30E-4E51-B6B6-EFEB3B6A27E9}" dt="2023-11-09T17:21:33.387" v="1802" actId="20577"/>
          <ac:spMkLst>
            <pc:docMk/>
            <pc:sldMk cId="3702564403" sldId="840"/>
            <ac:spMk id="6" creationId="{4AB1795B-2B67-AFED-9DCF-4FD482B74A00}"/>
          </ac:spMkLst>
        </pc:spChg>
      </pc:sldChg>
      <pc:sldChg chg="modSp mod ord">
        <pc:chgData name="Jana Straškrábová, ZŠ Lednice" userId="e65a351e-457e-48b7-8830-f4995c67ac9b" providerId="ADAL" clId="{57979F5F-E30E-4E51-B6B6-EFEB3B6A27E9}" dt="2023-11-09T16:34:14.212" v="1561" actId="20577"/>
        <pc:sldMkLst>
          <pc:docMk/>
          <pc:sldMk cId="3769669366" sldId="841"/>
        </pc:sldMkLst>
        <pc:spChg chg="mod">
          <ac:chgData name="Jana Straškrábová, ZŠ Lednice" userId="e65a351e-457e-48b7-8830-f4995c67ac9b" providerId="ADAL" clId="{57979F5F-E30E-4E51-B6B6-EFEB3B6A27E9}" dt="2023-11-09T16:34:14.212" v="1561" actId="20577"/>
          <ac:spMkLst>
            <pc:docMk/>
            <pc:sldMk cId="3769669366" sldId="841"/>
            <ac:spMk id="2" creationId="{15DF8DE4-D22E-B716-91C8-A380E8011AFA}"/>
          </ac:spMkLst>
        </pc:spChg>
      </pc:sldChg>
      <pc:sldChg chg="modSp mod ord">
        <pc:chgData name="Jana Straškrábová, ZŠ Lednice" userId="e65a351e-457e-48b7-8830-f4995c67ac9b" providerId="ADAL" clId="{57979F5F-E30E-4E51-B6B6-EFEB3B6A27E9}" dt="2023-11-09T16:22:41.689" v="928"/>
        <pc:sldMkLst>
          <pc:docMk/>
          <pc:sldMk cId="3619704195" sldId="842"/>
        </pc:sldMkLst>
        <pc:spChg chg="mod">
          <ac:chgData name="Jana Straškrábová, ZŠ Lednice" userId="e65a351e-457e-48b7-8830-f4995c67ac9b" providerId="ADAL" clId="{57979F5F-E30E-4E51-B6B6-EFEB3B6A27E9}" dt="2023-11-09T16:08:32.972" v="239" actId="20577"/>
          <ac:spMkLst>
            <pc:docMk/>
            <pc:sldMk cId="3619704195" sldId="842"/>
            <ac:spMk id="3" creationId="{5FFC8B5B-2ACA-215F-AB41-7227EF524A0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19.12.2023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19.12.2023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Změny financování </a:t>
            </a:r>
            <a:br>
              <a:rPr lang="cs-CZ" dirty="0"/>
            </a:br>
            <a:r>
              <a:rPr lang="cs-CZ" dirty="0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  <a:p>
            <a:pPr lvl="2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785360"/>
          </a:xfrm>
        </p:spPr>
        <p:txBody>
          <a:bodyPr/>
          <a:lstStyle/>
          <a:p>
            <a:pPr marL="108000" indent="0">
              <a:buNone/>
            </a:pPr>
            <a:endParaRPr lang="cs-CZ" sz="20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108000" indent="0">
              <a:buNone/>
            </a:pPr>
            <a:endParaRPr lang="cs-CZ" sz="2000" b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</a:t>
            </a:fld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AC3DA1C-3BB4-A492-4649-57628597FE65}"/>
              </a:ext>
            </a:extLst>
          </p:cNvPr>
          <p:cNvSpPr txBox="1"/>
          <p:nvPr/>
        </p:nvSpPr>
        <p:spPr>
          <a:xfrm>
            <a:off x="2257518" y="1999547"/>
            <a:ext cx="767696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6600" dirty="0">
                <a:solidFill>
                  <a:srgbClr val="FF0000"/>
                </a:solidFill>
              </a:rPr>
              <a:t>Přijímací řízení 2024</a:t>
            </a:r>
          </a:p>
        </p:txBody>
      </p:sp>
    </p:spTree>
    <p:extLst>
      <p:ext uri="{BB962C8B-B14F-4D97-AF65-F5344CB8AC3E}">
        <p14:creationId xmlns:p14="http://schemas.microsoft.com/office/powerpoint/2010/main" val="313201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přijímacího řízení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785360"/>
          </a:xfrm>
        </p:spPr>
        <p:txBody>
          <a:bodyPr/>
          <a:lstStyle/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Uchazeči (jak o maturitní, tak i o nematuritní obory) budou mít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možnost podávat přihlášky třemi způsoby: </a:t>
            </a:r>
          </a:p>
          <a:p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jednak elektronickou formou na základě prokázání elektronické totožnosti</a:t>
            </a:r>
          </a:p>
          <a:p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dále v podobě výpisu z elektronického systému bez prokázání elektronické totožnosti </a:t>
            </a:r>
            <a:endParaRPr lang="cs-CZ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 listinné podobě obdobně jako doposud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Uchazečům se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navýší počet přihlášek ze dvou </a:t>
            </a:r>
            <a:r>
              <a:rPr lang="cs-CZ" sz="20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 tři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popř. až pět</a:t>
            </a:r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případě podávávání přihlášek do oborů vzdělání s talentovou zkouškou</a:t>
            </a:r>
            <a:endParaRPr lang="cs-CZ" sz="20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uchazeči budou mít povinnost jejich prioritizace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resp. stanovení pevného pořadí na přihlášce dle prioritní volby uchazeče.</a:t>
            </a:r>
          </a:p>
          <a:p>
            <a:r>
              <a:rPr lang="cs-CZ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 vyhodnocení výsledků přijímacího řízení pak informační systém přiřadí uchazeče do nevyšší školy v pořadí, do které může být na základě výsledků přijat</a:t>
            </a: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=&gt; díky digitalizaci procesu přijímání bude tímto způsobem každý uchazeč přijat pouze na jednu školu a to na tu, kde uspěl a byla u něho více preferovaná a zároveň s tím odpadne předávání zápisových lístků do škol, kam byl uchazeč přijat.</a:t>
            </a:r>
            <a:endParaRPr lang="cs-CZ" sz="20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108000" indent="0">
              <a:buNone/>
            </a:pPr>
            <a:endParaRPr lang="cs-CZ" sz="2000" b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8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Termíny přijímacích zkoušek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4AB1795B-2B67-AFED-9DCF-4FD482B74A00}"/>
              </a:ext>
            </a:extLst>
          </p:cNvPr>
          <p:cNvSpPr txBox="1">
            <a:spLocks/>
          </p:cNvSpPr>
          <p:nvPr/>
        </p:nvSpPr>
        <p:spPr>
          <a:xfrm>
            <a:off x="624230" y="1454727"/>
            <a:ext cx="10838169" cy="54032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108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1. kolo přijímacího řízení: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Termín pro </a:t>
            </a:r>
            <a:r>
              <a:rPr lang="cs-CZ" sz="18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odevzdání přihlášek </a:t>
            </a:r>
            <a:r>
              <a:rPr lang="cs-CZ" sz="18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 prvního kola je </a:t>
            </a:r>
            <a:r>
              <a:rPr lang="cs-CZ" sz="1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od 1.2. do 20. únor 2024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termíny jednotné přijímací zkoušky : v pátek </a:t>
            </a:r>
            <a:r>
              <a:rPr lang="cs-CZ" sz="18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12. 4.  a v pondělí  15. 4.  2024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Uchazeč může konat dvě JPZ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období pro </a:t>
            </a:r>
            <a:r>
              <a:rPr lang="cs-CZ" sz="1800" u="sng" dirty="0">
                <a:latin typeface="Calibri" panose="020F0502020204030204" pitchFamily="34" charset="0"/>
                <a:ea typeface="Calibri" panose="020F0502020204030204" pitchFamily="34" charset="0"/>
              </a:rPr>
              <a:t>konání školních zkoušek se prodlužuje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tak, aby je školy zvládly realizovat i při zvýšeném počtu podávaných přihlášek a nedocházelo k překryvu. 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Termín školní zkoušky je od 15.3. do 23.4. 2024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, dva termíny a alespoň jeden nekoliduje s JPZ</a:t>
            </a:r>
          </a:p>
          <a:p>
            <a:pPr marL="897750" lvl="2" indent="-285750" algn="just">
              <a:spcAft>
                <a:spcPts val="600"/>
              </a:spcAft>
              <a:buFontTx/>
              <a:buChar char="-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Pozvánka se posílá 14 dní před termínem konání zkoušky, Náhradní termíny JPZ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: 29. 4. a 30.4.2024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0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Vyhodnocení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0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cs-CZ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CERMAT</a:t>
            </a:r>
            <a:r>
              <a:rPr lang="cs-CZ" sz="20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zveřejní střední škole výsledky JPZ </a:t>
            </a:r>
            <a:r>
              <a:rPr lang="cs-CZ" sz="1800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6.5.2024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1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-Ředitel SŠ zadá seznam uchazečů a označení jejich pořadí, uchazeči nesmí sdílet stejné pořadí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-systém dle výsledků a prioritizace vytvoří seznam přijatých, uchazeč je  přijat vždy jen do jednoho oboru dle své priority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-ředitel SŠ předá seznam s pořadím a vyhodnocením každého kritéria u všech uchazečů  předá do systému</a:t>
            </a:r>
          </a:p>
        </p:txBody>
      </p:sp>
    </p:spTree>
    <p:extLst>
      <p:ext uri="{BB962C8B-B14F-4D97-AF65-F5344CB8AC3E}">
        <p14:creationId xmlns:p14="http://schemas.microsoft.com/office/powerpoint/2010/main" val="370256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40" y="266330"/>
            <a:ext cx="11567603" cy="5948039"/>
          </a:xfrm>
        </p:spPr>
        <p:txBody>
          <a:bodyPr>
            <a:normAutofit/>
          </a:bodyPr>
          <a:lstStyle/>
          <a:p>
            <a:br>
              <a:rPr lang="cs-CZ" sz="1800" b="1" dirty="0"/>
            </a:br>
            <a:br>
              <a:rPr lang="cs-CZ" sz="1800" b="1" dirty="0"/>
            </a:br>
            <a:endParaRPr lang="cs-CZ" sz="18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0245B73-DBC1-F401-3870-C2909A74205A}"/>
              </a:ext>
            </a:extLst>
          </p:cNvPr>
          <p:cNvSpPr txBox="1"/>
          <p:nvPr/>
        </p:nvSpPr>
        <p:spPr>
          <a:xfrm>
            <a:off x="932155" y="1029809"/>
            <a:ext cx="898420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dirty="0"/>
          </a:p>
          <a:p>
            <a:r>
              <a:rPr lang="cs-CZ" sz="2000" b="1" dirty="0">
                <a:solidFill>
                  <a:srgbClr val="FF0000"/>
                </a:solidFill>
              </a:rPr>
              <a:t>Odvolání</a:t>
            </a:r>
          </a:p>
          <a:p>
            <a:endParaRPr lang="cs-CZ" sz="2000" b="1" dirty="0"/>
          </a:p>
          <a:p>
            <a:r>
              <a:rPr lang="cs-CZ" dirty="0"/>
              <a:t>Střední škola seznámí uchazeče s možností a termínem nahlížet do spisu a vyjádřit se k podkladům před vydáním rozhodnutí </a:t>
            </a:r>
          </a:p>
          <a:p>
            <a:r>
              <a:rPr lang="cs-CZ" dirty="0"/>
              <a:t>- SŠ nemá možnost nechat volná místa pro odvolání</a:t>
            </a:r>
          </a:p>
          <a:p>
            <a:r>
              <a:rPr lang="cs-CZ" dirty="0"/>
              <a:t>-odvolání se podává do 3 pracovních dnů od zveřejnění výsledků</a:t>
            </a:r>
          </a:p>
          <a:p>
            <a:r>
              <a:rPr lang="cs-CZ" dirty="0"/>
              <a:t>- v případě úspěšného odvolání zůstává uchazeč přijat i v jiném oboru, do kterého byl případně přijat</a:t>
            </a:r>
          </a:p>
          <a:p>
            <a:endParaRPr lang="cs-CZ" dirty="0"/>
          </a:p>
          <a:p>
            <a:r>
              <a:rPr lang="cs-CZ" sz="2000" b="1" dirty="0">
                <a:solidFill>
                  <a:srgbClr val="FF0000"/>
                </a:solidFill>
              </a:rPr>
              <a:t>Zveřejnění výsledků</a:t>
            </a:r>
          </a:p>
          <a:p>
            <a:endParaRPr lang="cs-CZ" dirty="0"/>
          </a:p>
          <a:p>
            <a:r>
              <a:rPr lang="cs-CZ" sz="2000" b="1" dirty="0"/>
              <a:t>- </a:t>
            </a:r>
            <a:r>
              <a:rPr lang="cs-CZ" dirty="0"/>
              <a:t>výsledky se zveřejní 4. den po potvrzení výsledků</a:t>
            </a:r>
          </a:p>
          <a:p>
            <a:r>
              <a:rPr lang="cs-CZ" dirty="0"/>
              <a:t>-zveřejní se v systému a ve škole na přístupném místě</a:t>
            </a:r>
          </a:p>
          <a:p>
            <a:r>
              <a:rPr lang="cs-CZ" sz="2000" b="1" dirty="0"/>
              <a:t>-</a:t>
            </a:r>
            <a:r>
              <a:rPr lang="cs-CZ" dirty="0"/>
              <a:t>rozhodnutí se nevydává ani u nepřijatých uchazečů</a:t>
            </a:r>
          </a:p>
          <a:p>
            <a:r>
              <a:rPr lang="cs-CZ" dirty="0"/>
              <a:t>- zveřejněním se má rozhodnutí za oznámené</a:t>
            </a:r>
          </a:p>
          <a:p>
            <a:endParaRPr lang="cs-CZ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9023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Druhé a další kola přijímacího řízení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594860"/>
          </a:xfrm>
        </p:spPr>
        <p:txBody>
          <a:bodyPr/>
          <a:lstStyle/>
          <a:p>
            <a:pPr marL="108000" indent="0">
              <a:buNone/>
            </a:pPr>
            <a:r>
              <a:rPr lang="cs-CZ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Druhé kolo přijímacího řízení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Obdobně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jako první kolo přijímacího řízení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bude realizováno i kolo druhé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tedy s možností podat přihlášky do tří (až pěti v případě oborů s talentovou zkouškou) oborů vzdělání, s pevně stanovenými termíny, přičemž opět prostřednictvím informačního systému dojde k přiřazení uchazečů ke konkrétním školám.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 druhém kole bude povinnou součástí kritérií konání JPZ v 1. kole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2. kola se bude možné přihlásit v případě neúspěchu v 1. kole nebo vzdáním se </a:t>
            </a: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práva na přijetí v 1. kole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Termín může být vyhlášen do 18.5.2024 a termín podání přihlášky bude do 24.5.2024</a:t>
            </a:r>
          </a:p>
          <a:p>
            <a:pPr marL="108000" indent="0">
              <a:buNone/>
            </a:pPr>
            <a:r>
              <a:rPr lang="cs-CZ" sz="1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Třetí a další kola přijímacího řízení</a:t>
            </a:r>
            <a:endParaRPr lang="cs-CZ" sz="18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řetí a další kola přijímacího řízení si budou jednotlivé školy realizovat samostatně,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nebudou tedy realizovaná prostřednictvím elektronického systému.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Nebude omezen počet podaných přihlášek.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3. kola se bude možné přihlásit v případě neúspěchu v 2. kole nebo vzdáním se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práva na přijetí v 2. kole nebo pokud uchazeč nepodal přihlášku do předchozích kol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70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F8DE4-D22E-B716-91C8-A380E8011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954" y="896644"/>
            <a:ext cx="10879592" cy="596875"/>
          </a:xfrm>
        </p:spPr>
        <p:txBody>
          <a:bodyPr>
            <a:normAutofit/>
          </a:bodyPr>
          <a:lstStyle/>
          <a:p>
            <a:r>
              <a:rPr lang="cs-CZ" sz="2800" b="1" dirty="0"/>
              <a:t>Další novinky přijímacího řízení 2024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8B5B-2ACA-215F-AB41-7227EF52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93520"/>
            <a:ext cx="10515600" cy="4785360"/>
          </a:xfrm>
        </p:spPr>
        <p:txBody>
          <a:bodyPr/>
          <a:lstStyle/>
          <a:p>
            <a:pPr marL="108000" indent="0">
              <a:buNone/>
            </a:pPr>
            <a:endParaRPr lang="cs-CZ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rušení povinnosti ředitelům škol zohlednit jako jedno z kritérií přijímacího řízení výsledky předchozího vzdělávání ze základní školy, ovšem mají možnost toto kritérium použít.</a:t>
            </a:r>
          </a:p>
          <a:p>
            <a:pPr marL="108000" indent="0">
              <a:buNone/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Jednotná přijímací zkouška se bude nadále konat ve dvou termínech, nově ji budou moci konat dvakrát i uchazeči, kteří se hlásí pouze do jednoho oboru vzdělání s maturitní zkouškou, kde se jednotná zkouška povinně koná.</a:t>
            </a:r>
          </a:p>
          <a:p>
            <a:pPr marL="108000" indent="0">
              <a:buNone/>
            </a:pP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690928-D8E4-9E06-CFF9-AD8CD053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669366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62381e1-199c-48a6-9d48-159db5e9887e">
      <UserInfo>
        <DisplayName>Členové webu Rada pro odborné vzdělávání</DisplayName>
        <AccountId>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DB93037BB1C1488C78B132C68FABF2" ma:contentTypeVersion="4" ma:contentTypeDescription="Vytvoří nový dokument" ma:contentTypeScope="" ma:versionID="0602e95d749390b8fd2c303fdc0de2a5">
  <xsd:schema xmlns:xsd="http://www.w3.org/2001/XMLSchema" xmlns:xs="http://www.w3.org/2001/XMLSchema" xmlns:p="http://schemas.microsoft.com/office/2006/metadata/properties" xmlns:ns2="52bd7d18-aea3-454c-a86a-37888e6baf00" xmlns:ns3="a62381e1-199c-48a6-9d48-159db5e9887e" targetNamespace="http://schemas.microsoft.com/office/2006/metadata/properties" ma:root="true" ma:fieldsID="a168af898945b5ac2770173a02969327" ns2:_="" ns3:_="">
    <xsd:import namespace="52bd7d18-aea3-454c-a86a-37888e6baf00"/>
    <xsd:import namespace="a62381e1-199c-48a6-9d48-159db5e988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d7d18-aea3-454c-a86a-37888e6baf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2381e1-199c-48a6-9d48-159db5e9887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CB4F7A-5747-48AB-B797-E6AB3ACDF327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a62381e1-199c-48a6-9d48-159db5e9887e"/>
    <ds:schemaRef ds:uri="http://schemas.microsoft.com/office/infopath/2007/PartnerControls"/>
    <ds:schemaRef ds:uri="http://schemas.openxmlformats.org/package/2006/metadata/core-properties"/>
    <ds:schemaRef ds:uri="52bd7d18-aea3-454c-a86a-37888e6baf0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18F6E3C-A148-41A0-A955-93EA588551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CDBC11-ADCD-4D36-9DC3-C15DDAAC8E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bd7d18-aea3-454c-a86a-37888e6baf00"/>
    <ds:schemaRef ds:uri="a62381e1-199c-48a6-9d48-159db5e988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7328</TotalTime>
  <Words>698</Words>
  <Application>Microsoft Office PowerPoint</Application>
  <PresentationFormat>Širokoúhlá obrazovka</PresentationFormat>
  <Paragraphs>58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Vlastní návrh</vt:lpstr>
      <vt:lpstr>Prezentace aplikace PowerPoint</vt:lpstr>
      <vt:lpstr>přijímacího řízení 2024</vt:lpstr>
      <vt:lpstr>Termíny přijímacích zkoušek 2024</vt:lpstr>
      <vt:lpstr>  </vt:lpstr>
      <vt:lpstr>Druhé a další kola přijímacího řízení 2024</vt:lpstr>
      <vt:lpstr>Další novinky přijímacího řízení 2024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Jana Straškrábová, ZŠ Lednice</cp:lastModifiedBy>
  <cp:revision>1018</cp:revision>
  <cp:lastPrinted>2023-05-09T10:17:17Z</cp:lastPrinted>
  <dcterms:created xsi:type="dcterms:W3CDTF">2019-01-09T13:02:45Z</dcterms:created>
  <dcterms:modified xsi:type="dcterms:W3CDTF">2023-12-19T20:46:24Z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0x010100E2DB93037BB1C1488C78B132C68FABF2</vt:lpwstr>
  </property>
</Properties>
</file>